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3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64" r:id="rId5"/>
    <p:sldId id="270" r:id="rId6"/>
    <p:sldId id="266" r:id="rId7"/>
    <p:sldId id="260" r:id="rId8"/>
    <p:sldId id="261" r:id="rId9"/>
    <p:sldId id="265" r:id="rId10"/>
    <p:sldId id="267" r:id="rId11"/>
    <p:sldId id="262" r:id="rId12"/>
    <p:sldId id="263" r:id="rId13"/>
    <p:sldId id="268" r:id="rId14"/>
    <p:sldId id="271" r:id="rId15"/>
    <p:sldId id="269" r:id="rId16"/>
  </p:sldIdLst>
  <p:sldSz cx="9144000" cy="6858000" type="screen4x3"/>
  <p:notesSz cx="6858000" cy="9144000"/>
  <p:embeddedFontLst>
    <p:embeddedFont>
      <p:font typeface="Arial Unicode MS" pitchFamily="50" charset="-127"/>
      <p:regular r:id="rId19"/>
    </p:embeddedFont>
    <p:embeddedFont>
      <p:font typeface="맑은 고딕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9" autoAdjust="0"/>
    <p:restoredTop sz="97464" autoAdjust="0"/>
  </p:normalViewPr>
  <p:slideViewPr>
    <p:cSldViewPr>
      <p:cViewPr>
        <p:scale>
          <a:sx n="100" d="100"/>
          <a:sy n="100" d="100"/>
        </p:scale>
        <p:origin x="-1944" y="-372"/>
      </p:cViewPr>
      <p:guideLst>
        <p:guide orient="horz" pos="1298"/>
        <p:guide orient="horz" pos="1071"/>
        <p:guide orient="horz" pos="2160"/>
        <p:guide orient="horz" pos="3566"/>
        <p:guide orient="horz" pos="3793"/>
        <p:guide orient="horz" pos="4156"/>
        <p:guide orient="horz" pos="1162"/>
        <p:guide orient="horz" pos="164"/>
        <p:guide orient="horz" pos="572"/>
        <p:guide orient="horz" pos="981"/>
        <p:guide orient="horz" pos="663"/>
        <p:guide orient="horz" pos="1842"/>
        <p:guide orient="horz" pos="1480"/>
        <p:guide pos="2880"/>
        <p:guide pos="1565"/>
        <p:guide pos="158"/>
        <p:guide pos="4604"/>
        <p:guide pos="1156"/>
        <p:guide pos="5602"/>
        <p:guide pos="1610"/>
        <p:guide pos="5556"/>
        <p:guide pos="204"/>
        <p:guide pos="2835"/>
        <p:guide pos="2925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-2142" y="-108"/>
      </p:cViewPr>
      <p:guideLst>
        <p:guide orient="horz" pos="2880"/>
        <p:guide pos="215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D4039BE-8E34-4AA0-AD0F-1F8EACB10B72}" type="datetime1">
              <a:rPr lang="ko-KR" altLang="en-US"/>
              <a:pPr lvl="0">
                <a:defRPr/>
              </a:pPr>
              <a:t>2019-05-13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D43D5804-2725-4C51-934C-C0617C70243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4527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FFE03F4-7FDB-4F6E-BD09-DD9F03AD3D2A}" type="datetime1">
              <a:rPr lang="ko-KR" altLang="en-US"/>
              <a:pPr lvl="0">
                <a:defRPr/>
              </a:pPr>
              <a:t>2019-05-13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A2BDC91-C3F8-4030-9EE9-873148FD086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0697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A2BDC91-C3F8-4030-9EE9-873148FD0869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414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A2BDC91-C3F8-4030-9EE9-873148FD0869}" type="slidenum">
              <a:rPr lang="ko-KR" altLang="en-US" smtClean="0"/>
              <a:pPr lvl="0"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617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A2BDC91-C3F8-4030-9EE9-873148FD0869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617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537320" y="260648"/>
            <a:ext cx="663508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50825" y="656873"/>
            <a:ext cx="86423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 b="1" dirty="0">
                <a:solidFill>
                  <a:srgbClr val="FFC000"/>
                </a:solidFill>
                <a:latin typeface="210 콤퓨타세탁 L"/>
                <a:ea typeface="210 콤퓨타세탁 L"/>
                <a:cs typeface="Arial Unicode MS"/>
              </a:rPr>
              <a:t>Final </a:t>
            </a:r>
            <a:r>
              <a:rPr lang="en-US" altLang="ko-KR" sz="5400" b="1" dirty="0" smtClean="0">
                <a:solidFill>
                  <a:srgbClr val="FFC000"/>
                </a:solidFill>
                <a:latin typeface="210 콤퓨타세탁 L"/>
                <a:ea typeface="210 콤퓨타세탁 L"/>
                <a:cs typeface="Arial Unicode MS"/>
              </a:rPr>
              <a:t>Project</a:t>
            </a:r>
            <a:r>
              <a:rPr lang="ko-KR" altLang="en-US" sz="5400" b="1" dirty="0" smtClean="0">
                <a:solidFill>
                  <a:srgbClr val="FFC000"/>
                </a:solidFill>
                <a:latin typeface="210 콤퓨타세탁 L"/>
                <a:ea typeface="210 콤퓨타세탁 L"/>
                <a:cs typeface="Arial Unicode MS"/>
              </a:rPr>
              <a:t> </a:t>
            </a:r>
            <a:r>
              <a:rPr lang="en-US" altLang="ko-KR" sz="3300" b="1" spc="-2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IoT</a:t>
            </a:r>
            <a:r>
              <a:rPr lang="en-US" altLang="ko-KR" sz="33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 </a:t>
            </a:r>
            <a:r>
              <a:rPr lang="ko-KR" altLang="en-US" sz="33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해킹</a:t>
            </a:r>
            <a:r>
              <a:rPr lang="en-US" altLang="ko-KR" sz="33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/</a:t>
            </a:r>
            <a:r>
              <a:rPr lang="ko-KR" altLang="en-US" sz="33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보안</a:t>
            </a:r>
            <a:r>
              <a:rPr lang="ko-KR" altLang="en-US" sz="32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 </a:t>
            </a:r>
            <a:r>
              <a:rPr lang="en-US" altLang="ko-KR" sz="3200" b="1" spc="-200" smtClean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(2</a:t>
            </a:r>
            <a:r>
              <a:rPr lang="ko-KR" altLang="en-US" sz="3200" b="1" spc="-200" smtClean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차 </a:t>
            </a:r>
            <a:r>
              <a:rPr lang="ko-KR" altLang="en-US" sz="32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발표</a:t>
            </a:r>
            <a:r>
              <a:rPr lang="en-US" altLang="ko-KR" sz="3200" b="1" spc="-200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)</a:t>
            </a:r>
            <a:endParaRPr lang="ko-KR" altLang="en-US" sz="4400" b="1" dirty="0">
              <a:solidFill>
                <a:schemeClr val="bg1">
                  <a:lumMod val="85000"/>
                  <a:lumOff val="15000"/>
                </a:schemeClr>
              </a:solidFill>
              <a:latin typeface="210 콤퓨타세탁 L"/>
              <a:ea typeface="210 콤퓨타세탁 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24128" y="5877272"/>
            <a:ext cx="3168353" cy="700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5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조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: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김성빈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팀장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),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2000" b="1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구관현조명환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황대훈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김지연</a:t>
            </a:r>
          </a:p>
        </p:txBody>
      </p:sp>
      <p:cxnSp>
        <p:nvCxnSpPr>
          <p:cNvPr id="2052" name="직선 연결선 36"/>
          <p:cNvCxnSpPr/>
          <p:nvPr/>
        </p:nvCxnSpPr>
        <p:spPr>
          <a:xfrm>
            <a:off x="251520" y="1700808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4" name="그림 205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35150" y="2060847"/>
            <a:ext cx="5473700" cy="360017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7.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진행 계획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Progress Plan </a:t>
            </a:r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251520" y="1851696"/>
            <a:ext cx="8640960" cy="4801314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CentOS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 Web Server – MySQL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연동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ko-KR" altLang="en-US" b="1" dirty="0" err="1" smtClean="0">
                <a:solidFill>
                  <a:schemeClr val="bg1"/>
                </a:solidFill>
                <a:latin typeface="+mj-ea"/>
                <a:ea typeface="+mj-ea"/>
              </a:rPr>
              <a:t>메인페이지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및 회원가입 페이지 구현</a:t>
            </a: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 smtClean="0">
                <a:solidFill>
                  <a:schemeClr val="bg1"/>
                </a:solidFill>
                <a:latin typeface="+mj-ea"/>
                <a:ea typeface="+mj-ea"/>
              </a:rPr>
              <a:t>Session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을 활용한 로그인 상태확인</a:t>
            </a: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Smart Car</a:t>
            </a: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 err="1">
                <a:solidFill>
                  <a:schemeClr val="bg1"/>
                </a:solidFill>
                <a:latin typeface="+mj-ea"/>
              </a:rPr>
              <a:t>WebSocket</a:t>
            </a:r>
            <a:r>
              <a:rPr lang="en-US" altLang="ko-KR" b="1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소스 연동 및 확인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>
                <a:solidFill>
                  <a:schemeClr val="bg1"/>
                </a:solidFill>
                <a:latin typeface="+mj-ea"/>
              </a:rPr>
              <a:t>Python</a:t>
            </a: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으로 </a:t>
            </a:r>
            <a:r>
              <a:rPr lang="en-US" altLang="ko-KR" b="1" dirty="0" err="1">
                <a:solidFill>
                  <a:schemeClr val="bg1"/>
                </a:solidFill>
                <a:latin typeface="+mj-ea"/>
              </a:rPr>
              <a:t>SmartCar</a:t>
            </a:r>
            <a:r>
              <a:rPr lang="en-US" altLang="ko-KR" b="1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제어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</a:rPr>
              <a:t>구현</a:t>
            </a:r>
            <a:endParaRPr lang="en-US" altLang="ko-KR" b="1" dirty="0" smtClean="0">
              <a:solidFill>
                <a:schemeClr val="bg1"/>
              </a:solidFill>
              <a:latin typeface="+mj-ea"/>
            </a:endParaRP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해킹 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/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보안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ko-KR" altLang="en-US" b="1" dirty="0" smtClean="0">
                <a:solidFill>
                  <a:schemeClr val="bg1"/>
                </a:solidFill>
                <a:latin typeface="+mj-ea"/>
              </a:rPr>
              <a:t>취약점 분석 및 보안요소 정리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5425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743908" y="2782669"/>
            <a:ext cx="16561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600" b="1" dirty="0" smtClean="0">
                <a:solidFill>
                  <a:schemeClr val="bg1"/>
                </a:solidFill>
              </a:rPr>
              <a:t>Q&amp;A</a:t>
            </a:r>
            <a:endParaRPr lang="en-US" altLang="ko-KR" sz="36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251520" y="342900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743908" y="2782669"/>
            <a:ext cx="1656184" cy="63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600" b="1" dirty="0">
                <a:solidFill>
                  <a:schemeClr val="bg1"/>
                </a:solidFill>
              </a:rPr>
              <a:t>END</a:t>
            </a:r>
          </a:p>
        </p:txBody>
      </p:sp>
      <p:cxnSp>
        <p:nvCxnSpPr>
          <p:cNvPr id="22" name="직선 연결선 21"/>
          <p:cNvCxnSpPr/>
          <p:nvPr/>
        </p:nvCxnSpPr>
        <p:spPr>
          <a:xfrm>
            <a:off x="251519" y="342900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System Structure(Total)</a:t>
            </a:r>
            <a:endParaRPr lang="en-US" altLang="ko-KR" dirty="0"/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635896" y="2276872"/>
            <a:ext cx="1624347" cy="1213304"/>
          </a:xfrm>
          <a:prstGeom prst="rect">
            <a:avLst/>
          </a:prstGeom>
        </p:spPr>
      </p:pic>
      <p:sp>
        <p:nvSpPr>
          <p:cNvPr id="65" name="TextBox 56"/>
          <p:cNvSpPr txBox="1"/>
          <p:nvPr/>
        </p:nvSpPr>
        <p:spPr>
          <a:xfrm>
            <a:off x="3815350" y="3319769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Web Server</a:t>
            </a:r>
            <a:br>
              <a:rPr lang="en-US" altLang="ko-KR" b="1" dirty="0">
                <a:solidFill>
                  <a:srgbClr val="C00000"/>
                </a:solidFill>
              </a:rPr>
            </a:br>
            <a:r>
              <a:rPr lang="en-US" altLang="ko-KR" b="1" dirty="0">
                <a:solidFill>
                  <a:srgbClr val="C00000"/>
                </a:solidFill>
              </a:rPr>
              <a:t>(</a:t>
            </a:r>
            <a:r>
              <a:rPr lang="en-US" altLang="ko-KR" b="1" dirty="0" err="1">
                <a:solidFill>
                  <a:srgbClr val="C00000"/>
                </a:solidFill>
              </a:rPr>
              <a:t>CentOS</a:t>
            </a:r>
            <a:r>
              <a:rPr lang="en-US" altLang="ko-KR" b="1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67" name="TextBox 56"/>
          <p:cNvSpPr txBox="1"/>
          <p:nvPr/>
        </p:nvSpPr>
        <p:spPr>
          <a:xfrm>
            <a:off x="347879" y="3995772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Smart Car</a:t>
            </a:r>
          </a:p>
        </p:txBody>
      </p:sp>
      <p:pic>
        <p:nvPicPr>
          <p:cNvPr id="68" name="그림 6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23528" y="2672677"/>
            <a:ext cx="1440160" cy="1296143"/>
          </a:xfrm>
          <a:prstGeom prst="rect">
            <a:avLst/>
          </a:prstGeom>
        </p:spPr>
      </p:pic>
      <p:pic>
        <p:nvPicPr>
          <p:cNvPr id="69" name="그림 68"/>
          <p:cNvPicPr preferRelativeResize="0"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352950" y="2790726"/>
            <a:ext cx="1457997" cy="1296000"/>
          </a:xfrm>
          <a:prstGeom prst="rect">
            <a:avLst/>
          </a:prstGeom>
        </p:spPr>
      </p:pic>
      <p:pic>
        <p:nvPicPr>
          <p:cNvPr id="71" name="그림 7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896195" y="4960919"/>
            <a:ext cx="1424749" cy="936117"/>
          </a:xfrm>
          <a:prstGeom prst="rect">
            <a:avLst/>
          </a:prstGeom>
        </p:spPr>
      </p:pic>
      <p:sp>
        <p:nvSpPr>
          <p:cNvPr id="72" name="TextBox 56"/>
          <p:cNvSpPr txBox="1"/>
          <p:nvPr/>
        </p:nvSpPr>
        <p:spPr>
          <a:xfrm>
            <a:off x="3851920" y="5945857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>
                <a:solidFill>
                  <a:srgbClr val="C00000"/>
                </a:solidFill>
              </a:rPr>
              <a:t>Hacker</a:t>
            </a:r>
            <a:br>
              <a:rPr lang="en-US" altLang="ko-KR" b="1">
                <a:solidFill>
                  <a:srgbClr val="C00000"/>
                </a:solidFill>
              </a:rPr>
            </a:br>
            <a:r>
              <a:rPr lang="en-US" altLang="ko-KR" b="1">
                <a:solidFill>
                  <a:srgbClr val="C00000"/>
                </a:solidFill>
              </a:rPr>
              <a:t>(Kali)</a:t>
            </a:r>
          </a:p>
        </p:txBody>
      </p:sp>
      <p:cxnSp>
        <p:nvCxnSpPr>
          <p:cNvPr id="74" name="직선 화살표 연결선 73"/>
          <p:cNvCxnSpPr>
            <a:endCxn id="68" idx="3"/>
          </p:cNvCxnSpPr>
          <p:nvPr/>
        </p:nvCxnSpPr>
        <p:spPr>
          <a:xfrm flipH="1">
            <a:off x="1763688" y="2780928"/>
            <a:ext cx="2232248" cy="539821"/>
          </a:xfrm>
          <a:prstGeom prst="straightConnector1">
            <a:avLst/>
          </a:prstGeom>
          <a:ln>
            <a:solidFill>
              <a:schemeClr val="dk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/>
          <p:cNvCxnSpPr>
            <a:stCxn id="71" idx="0"/>
          </p:cNvCxnSpPr>
          <p:nvPr/>
        </p:nvCxnSpPr>
        <p:spPr>
          <a:xfrm flipV="1">
            <a:off x="4608570" y="3963644"/>
            <a:ext cx="0" cy="9972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/>
          <p:cNvCxnSpPr/>
          <p:nvPr/>
        </p:nvCxnSpPr>
        <p:spPr>
          <a:xfrm flipH="1" flipV="1">
            <a:off x="3059832" y="3064331"/>
            <a:ext cx="1512168" cy="189658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56"/>
          <p:cNvSpPr txBox="1"/>
          <p:nvPr/>
        </p:nvSpPr>
        <p:spPr>
          <a:xfrm>
            <a:off x="4392546" y="4221088"/>
            <a:ext cx="1513300" cy="489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취약점 공격</a:t>
            </a:r>
          </a:p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(</a:t>
            </a:r>
            <a:r>
              <a:rPr lang="ko-KR" altLang="en-US" sz="1300" b="1" dirty="0">
                <a:solidFill>
                  <a:srgbClr val="FF0000"/>
                </a:solidFill>
              </a:rPr>
              <a:t>권한 탈취</a:t>
            </a:r>
            <a:r>
              <a:rPr lang="en-US" altLang="ko-KR" sz="13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81" name="TextBox 56"/>
          <p:cNvSpPr txBox="1"/>
          <p:nvPr/>
        </p:nvSpPr>
        <p:spPr>
          <a:xfrm rot="3120230">
            <a:off x="2724843" y="3805898"/>
            <a:ext cx="1513300" cy="48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비인가 접근 </a:t>
            </a:r>
          </a:p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제어</a:t>
            </a:r>
          </a:p>
        </p:txBody>
      </p:sp>
      <p:sp>
        <p:nvSpPr>
          <p:cNvPr id="82" name="TextBox 56"/>
          <p:cNvSpPr txBox="1"/>
          <p:nvPr/>
        </p:nvSpPr>
        <p:spPr>
          <a:xfrm rot="20817271">
            <a:off x="2065285" y="2701610"/>
            <a:ext cx="1513300" cy="288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Socket</a:t>
            </a:r>
          </a:p>
        </p:txBody>
      </p:sp>
      <p:cxnSp>
        <p:nvCxnSpPr>
          <p:cNvPr id="83" name="직선 화살표 연결선 82"/>
          <p:cNvCxnSpPr/>
          <p:nvPr/>
        </p:nvCxnSpPr>
        <p:spPr>
          <a:xfrm flipH="1" flipV="1">
            <a:off x="5148064" y="2807165"/>
            <a:ext cx="2448272" cy="631561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56"/>
          <p:cNvSpPr txBox="1"/>
          <p:nvPr/>
        </p:nvSpPr>
        <p:spPr>
          <a:xfrm rot="833393">
            <a:off x="5709380" y="2827291"/>
            <a:ext cx="1513300" cy="288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App</a:t>
            </a: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3.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시스템 구조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(Total)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56"/>
          <p:cNvSpPr txBox="1"/>
          <p:nvPr/>
        </p:nvSpPr>
        <p:spPr>
          <a:xfrm>
            <a:off x="7386219" y="4139788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 smtClean="0">
                <a:solidFill>
                  <a:srgbClr val="C00000"/>
                </a:solidFill>
              </a:rPr>
              <a:t>Mobile</a:t>
            </a:r>
            <a:endParaRPr lang="en-US" altLang="ko-KR" b="1" dirty="0">
              <a:solidFill>
                <a:srgbClr val="C00000"/>
              </a:solidFill>
            </a:endParaRPr>
          </a:p>
        </p:txBody>
      </p:sp>
      <p:sp>
        <p:nvSpPr>
          <p:cNvPr id="21" name="TextBox 56"/>
          <p:cNvSpPr txBox="1"/>
          <p:nvPr/>
        </p:nvSpPr>
        <p:spPr>
          <a:xfrm>
            <a:off x="3849680" y="1647541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mtClean="0">
                <a:solidFill>
                  <a:srgbClr val="C00000"/>
                </a:solidFill>
              </a:rPr>
              <a:t>공유기</a:t>
            </a:r>
            <a:endParaRPr lang="en-US" altLang="ko-KR" b="1" dirty="0">
              <a:solidFill>
                <a:srgbClr val="C00000"/>
              </a:solidFill>
            </a:endParaRPr>
          </a:p>
        </p:txBody>
      </p:sp>
      <p:cxnSp>
        <p:nvCxnSpPr>
          <p:cNvPr id="7" name="직선 화살표 연결선 6"/>
          <p:cNvCxnSpPr>
            <a:stCxn id="68" idx="0"/>
            <a:endCxn id="21" idx="1"/>
          </p:cNvCxnSpPr>
          <p:nvPr/>
        </p:nvCxnSpPr>
        <p:spPr>
          <a:xfrm flipV="1">
            <a:off x="1043608" y="1832207"/>
            <a:ext cx="2806072" cy="8404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 flipV="1">
            <a:off x="4545408" y="2014319"/>
            <a:ext cx="1" cy="231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69" idx="0"/>
            <a:endCxn id="21" idx="3"/>
          </p:cNvCxnSpPr>
          <p:nvPr/>
        </p:nvCxnSpPr>
        <p:spPr>
          <a:xfrm flipH="1" flipV="1">
            <a:off x="5241138" y="1832207"/>
            <a:ext cx="2840811" cy="9585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56"/>
          <p:cNvSpPr txBox="1"/>
          <p:nvPr/>
        </p:nvSpPr>
        <p:spPr>
          <a:xfrm rot="1059372">
            <a:off x="5928473" y="2012767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56"/>
          <p:cNvSpPr txBox="1"/>
          <p:nvPr/>
        </p:nvSpPr>
        <p:spPr>
          <a:xfrm rot="20684629">
            <a:off x="1512280" y="1984108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7" name="TextBox 56"/>
          <p:cNvSpPr txBox="1"/>
          <p:nvPr/>
        </p:nvSpPr>
        <p:spPr>
          <a:xfrm>
            <a:off x="4355976" y="1988840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28581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System Structure(Total)</a:t>
            </a:r>
            <a:endParaRPr lang="en-US" altLang="ko-KR" dirty="0"/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635896" y="2276872"/>
            <a:ext cx="1624347" cy="1213304"/>
          </a:xfrm>
          <a:prstGeom prst="rect">
            <a:avLst/>
          </a:prstGeom>
        </p:spPr>
      </p:pic>
      <p:sp>
        <p:nvSpPr>
          <p:cNvPr id="65" name="TextBox 56"/>
          <p:cNvSpPr txBox="1"/>
          <p:nvPr/>
        </p:nvSpPr>
        <p:spPr>
          <a:xfrm>
            <a:off x="3815350" y="3319769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Web Server</a:t>
            </a:r>
            <a:br>
              <a:rPr lang="en-US" altLang="ko-KR" b="1" dirty="0">
                <a:solidFill>
                  <a:srgbClr val="C00000"/>
                </a:solidFill>
              </a:rPr>
            </a:br>
            <a:r>
              <a:rPr lang="en-US" altLang="ko-KR" b="1" dirty="0">
                <a:solidFill>
                  <a:srgbClr val="C00000"/>
                </a:solidFill>
              </a:rPr>
              <a:t>(</a:t>
            </a:r>
            <a:r>
              <a:rPr lang="en-US" altLang="ko-KR" b="1" dirty="0" err="1">
                <a:solidFill>
                  <a:srgbClr val="C00000"/>
                </a:solidFill>
              </a:rPr>
              <a:t>CentOS</a:t>
            </a:r>
            <a:r>
              <a:rPr lang="en-US" altLang="ko-KR" b="1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67" name="TextBox 56"/>
          <p:cNvSpPr txBox="1"/>
          <p:nvPr/>
        </p:nvSpPr>
        <p:spPr>
          <a:xfrm>
            <a:off x="347879" y="3023903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Smart Car</a:t>
            </a:r>
          </a:p>
        </p:txBody>
      </p:sp>
      <p:pic>
        <p:nvPicPr>
          <p:cNvPr id="68" name="그림 6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23528" y="1700808"/>
            <a:ext cx="1440160" cy="1296143"/>
          </a:xfrm>
          <a:prstGeom prst="rect">
            <a:avLst/>
          </a:prstGeom>
        </p:spPr>
      </p:pic>
      <p:pic>
        <p:nvPicPr>
          <p:cNvPr id="69" name="그림 68"/>
          <p:cNvPicPr preferRelativeResize="0"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352950" y="1700808"/>
            <a:ext cx="1457997" cy="1296000"/>
          </a:xfrm>
          <a:prstGeom prst="rect">
            <a:avLst/>
          </a:prstGeom>
        </p:spPr>
      </p:pic>
      <p:pic>
        <p:nvPicPr>
          <p:cNvPr id="71" name="그림 7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3859625" y="4960919"/>
            <a:ext cx="1424749" cy="936117"/>
          </a:xfrm>
          <a:prstGeom prst="rect">
            <a:avLst/>
          </a:prstGeom>
        </p:spPr>
      </p:pic>
      <p:sp>
        <p:nvSpPr>
          <p:cNvPr id="72" name="TextBox 56"/>
          <p:cNvSpPr txBox="1"/>
          <p:nvPr/>
        </p:nvSpPr>
        <p:spPr>
          <a:xfrm>
            <a:off x="3815350" y="5945857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>
                <a:solidFill>
                  <a:srgbClr val="C00000"/>
                </a:solidFill>
              </a:rPr>
              <a:t>Hacker</a:t>
            </a:r>
            <a:br>
              <a:rPr lang="en-US" altLang="ko-KR" b="1">
                <a:solidFill>
                  <a:srgbClr val="C00000"/>
                </a:solidFill>
              </a:rPr>
            </a:br>
            <a:r>
              <a:rPr lang="en-US" altLang="ko-KR" b="1">
                <a:solidFill>
                  <a:srgbClr val="C00000"/>
                </a:solidFill>
              </a:rPr>
              <a:t>(Kali)</a:t>
            </a:r>
          </a:p>
        </p:txBody>
      </p:sp>
      <p:cxnSp>
        <p:nvCxnSpPr>
          <p:cNvPr id="74" name="직선 화살표 연결선 73"/>
          <p:cNvCxnSpPr>
            <a:endCxn id="68" idx="3"/>
          </p:cNvCxnSpPr>
          <p:nvPr/>
        </p:nvCxnSpPr>
        <p:spPr>
          <a:xfrm flipH="1" flipV="1">
            <a:off x="1763688" y="2348880"/>
            <a:ext cx="2304256" cy="534644"/>
          </a:xfrm>
          <a:prstGeom prst="straightConnector1">
            <a:avLst/>
          </a:prstGeom>
          <a:ln>
            <a:solidFill>
              <a:schemeClr val="dk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/>
          <p:cNvCxnSpPr>
            <a:stCxn id="71" idx="0"/>
            <a:endCxn id="65" idx="2"/>
          </p:cNvCxnSpPr>
          <p:nvPr/>
        </p:nvCxnSpPr>
        <p:spPr>
          <a:xfrm flipV="1">
            <a:off x="4572000" y="3963644"/>
            <a:ext cx="0" cy="99727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/>
          <p:cNvCxnSpPr/>
          <p:nvPr/>
        </p:nvCxnSpPr>
        <p:spPr>
          <a:xfrm flipH="1" flipV="1">
            <a:off x="2932976" y="2616202"/>
            <a:ext cx="1639023" cy="234471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56"/>
          <p:cNvSpPr txBox="1"/>
          <p:nvPr/>
        </p:nvSpPr>
        <p:spPr>
          <a:xfrm>
            <a:off x="4355976" y="4221088"/>
            <a:ext cx="1513300" cy="489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취약점 공격</a:t>
            </a:r>
          </a:p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(</a:t>
            </a:r>
            <a:r>
              <a:rPr lang="ko-KR" altLang="en-US" sz="1300" b="1" dirty="0">
                <a:solidFill>
                  <a:srgbClr val="FF0000"/>
                </a:solidFill>
              </a:rPr>
              <a:t>권한 탈취</a:t>
            </a:r>
            <a:r>
              <a:rPr lang="en-US" altLang="ko-KR" sz="13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81" name="TextBox 56"/>
          <p:cNvSpPr txBox="1"/>
          <p:nvPr/>
        </p:nvSpPr>
        <p:spPr>
          <a:xfrm rot="3276189">
            <a:off x="2601721" y="3578256"/>
            <a:ext cx="1513300" cy="48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비인가 접근 </a:t>
            </a:r>
          </a:p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제어</a:t>
            </a:r>
          </a:p>
        </p:txBody>
      </p:sp>
      <p:sp>
        <p:nvSpPr>
          <p:cNvPr id="82" name="TextBox 56"/>
          <p:cNvSpPr txBox="1"/>
          <p:nvPr/>
        </p:nvSpPr>
        <p:spPr>
          <a:xfrm rot="824231">
            <a:off x="2208388" y="2316533"/>
            <a:ext cx="1513300" cy="288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Socket</a:t>
            </a:r>
          </a:p>
        </p:txBody>
      </p:sp>
      <p:cxnSp>
        <p:nvCxnSpPr>
          <p:cNvPr id="83" name="직선 화살표 연결선 82"/>
          <p:cNvCxnSpPr/>
          <p:nvPr/>
        </p:nvCxnSpPr>
        <p:spPr>
          <a:xfrm flipH="1">
            <a:off x="5148064" y="2349500"/>
            <a:ext cx="2555718" cy="457665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56"/>
          <p:cNvSpPr txBox="1"/>
          <p:nvPr/>
        </p:nvSpPr>
        <p:spPr>
          <a:xfrm rot="20914816">
            <a:off x="5709380" y="2279810"/>
            <a:ext cx="1513300" cy="288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App</a:t>
            </a: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3.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시스템 구조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(Total)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56"/>
          <p:cNvSpPr txBox="1"/>
          <p:nvPr/>
        </p:nvSpPr>
        <p:spPr>
          <a:xfrm>
            <a:off x="7386219" y="3049870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 smtClean="0">
                <a:solidFill>
                  <a:srgbClr val="C00000"/>
                </a:solidFill>
              </a:rPr>
              <a:t>Mobile</a:t>
            </a:r>
            <a:endParaRPr lang="en-US" altLang="ko-KR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83883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System Structure(Total)</a:t>
            </a:r>
            <a:endParaRPr lang="en-US" altLang="ko-KR" dirty="0"/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963877" y="2924944"/>
            <a:ext cx="1624347" cy="1213304"/>
          </a:xfrm>
          <a:prstGeom prst="rect">
            <a:avLst/>
          </a:prstGeom>
        </p:spPr>
      </p:pic>
      <p:sp>
        <p:nvSpPr>
          <p:cNvPr id="65" name="TextBox 56"/>
          <p:cNvSpPr txBox="1"/>
          <p:nvPr/>
        </p:nvSpPr>
        <p:spPr>
          <a:xfrm>
            <a:off x="5148064" y="3937253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Web Server</a:t>
            </a:r>
            <a:br>
              <a:rPr lang="en-US" altLang="ko-KR" b="1" dirty="0">
                <a:solidFill>
                  <a:srgbClr val="C00000"/>
                </a:solidFill>
              </a:rPr>
            </a:br>
            <a:r>
              <a:rPr lang="en-US" altLang="ko-KR" b="1" dirty="0">
                <a:solidFill>
                  <a:srgbClr val="C00000"/>
                </a:solidFill>
              </a:rPr>
              <a:t>(</a:t>
            </a:r>
            <a:r>
              <a:rPr lang="en-US" altLang="ko-KR" b="1" dirty="0" err="1">
                <a:solidFill>
                  <a:srgbClr val="C00000"/>
                </a:solidFill>
              </a:rPr>
              <a:t>CentOS</a:t>
            </a:r>
            <a:r>
              <a:rPr lang="en-US" altLang="ko-KR" b="1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67" name="TextBox 56"/>
          <p:cNvSpPr txBox="1"/>
          <p:nvPr/>
        </p:nvSpPr>
        <p:spPr>
          <a:xfrm>
            <a:off x="347879" y="4149080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Smart Car</a:t>
            </a:r>
          </a:p>
        </p:txBody>
      </p:sp>
      <p:pic>
        <p:nvPicPr>
          <p:cNvPr id="68" name="그림 6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42596" y="2883524"/>
            <a:ext cx="1440160" cy="1296143"/>
          </a:xfrm>
          <a:prstGeom prst="rect">
            <a:avLst/>
          </a:prstGeom>
        </p:spPr>
      </p:pic>
      <p:pic>
        <p:nvPicPr>
          <p:cNvPr id="69" name="그림 68"/>
          <p:cNvPicPr preferRelativeResize="0"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384526" y="2883524"/>
            <a:ext cx="1457997" cy="1296000"/>
          </a:xfrm>
          <a:prstGeom prst="rect">
            <a:avLst/>
          </a:prstGeom>
        </p:spPr>
      </p:pic>
      <p:pic>
        <p:nvPicPr>
          <p:cNvPr id="71" name="그림 7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454904" y="4960919"/>
            <a:ext cx="1424749" cy="936117"/>
          </a:xfrm>
          <a:prstGeom prst="rect">
            <a:avLst/>
          </a:prstGeom>
        </p:spPr>
      </p:pic>
      <p:sp>
        <p:nvSpPr>
          <p:cNvPr id="72" name="TextBox 56"/>
          <p:cNvSpPr txBox="1"/>
          <p:nvPr/>
        </p:nvSpPr>
        <p:spPr>
          <a:xfrm>
            <a:off x="2410629" y="5945857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Hacker</a:t>
            </a:r>
            <a:br>
              <a:rPr lang="en-US" altLang="ko-KR" b="1" dirty="0">
                <a:solidFill>
                  <a:srgbClr val="C00000"/>
                </a:solidFill>
              </a:rPr>
            </a:br>
            <a:r>
              <a:rPr lang="en-US" altLang="ko-KR" b="1" dirty="0">
                <a:solidFill>
                  <a:srgbClr val="C00000"/>
                </a:solidFill>
              </a:rPr>
              <a:t>(Kali)</a:t>
            </a:r>
          </a:p>
        </p:txBody>
      </p:sp>
      <p:cxnSp>
        <p:nvCxnSpPr>
          <p:cNvPr id="74" name="직선 화살표 연결선 73"/>
          <p:cNvCxnSpPr>
            <a:endCxn id="68" idx="3"/>
          </p:cNvCxnSpPr>
          <p:nvPr/>
        </p:nvCxnSpPr>
        <p:spPr>
          <a:xfrm flipH="1">
            <a:off x="1782756" y="3531596"/>
            <a:ext cx="3582464" cy="0"/>
          </a:xfrm>
          <a:prstGeom prst="straightConnector1">
            <a:avLst/>
          </a:prstGeom>
          <a:ln>
            <a:solidFill>
              <a:schemeClr val="dk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/>
          <p:cNvCxnSpPr>
            <a:stCxn id="71" idx="0"/>
          </p:cNvCxnSpPr>
          <p:nvPr/>
        </p:nvCxnSpPr>
        <p:spPr>
          <a:xfrm flipH="1" flipV="1">
            <a:off x="3161573" y="3573016"/>
            <a:ext cx="5706" cy="138790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/>
          <p:cNvCxnSpPr>
            <a:stCxn id="71" idx="0"/>
          </p:cNvCxnSpPr>
          <p:nvPr/>
        </p:nvCxnSpPr>
        <p:spPr>
          <a:xfrm flipV="1">
            <a:off x="3167279" y="3789041"/>
            <a:ext cx="2197941" cy="117187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56"/>
          <p:cNvSpPr txBox="1"/>
          <p:nvPr/>
        </p:nvSpPr>
        <p:spPr>
          <a:xfrm rot="19911771">
            <a:off x="3734021" y="4332935"/>
            <a:ext cx="1513300" cy="489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취약점 공격</a:t>
            </a:r>
          </a:p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(</a:t>
            </a:r>
            <a:r>
              <a:rPr lang="ko-KR" altLang="en-US" sz="1300" b="1" dirty="0">
                <a:solidFill>
                  <a:srgbClr val="FF0000"/>
                </a:solidFill>
              </a:rPr>
              <a:t>권한 탈취</a:t>
            </a:r>
            <a:r>
              <a:rPr lang="en-US" altLang="ko-KR" sz="13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81" name="TextBox 56"/>
          <p:cNvSpPr txBox="1"/>
          <p:nvPr/>
        </p:nvSpPr>
        <p:spPr>
          <a:xfrm>
            <a:off x="1906572" y="4077072"/>
            <a:ext cx="1513300" cy="48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비인가 접근 </a:t>
            </a:r>
          </a:p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제어</a:t>
            </a:r>
          </a:p>
        </p:txBody>
      </p:sp>
      <p:sp>
        <p:nvSpPr>
          <p:cNvPr id="82" name="TextBox 56"/>
          <p:cNvSpPr txBox="1"/>
          <p:nvPr/>
        </p:nvSpPr>
        <p:spPr>
          <a:xfrm>
            <a:off x="2338620" y="3212976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</a:t>
            </a:r>
            <a:r>
              <a:rPr lang="en-US" altLang="ko-KR" sz="1300" b="1" dirty="0" smtClean="0">
                <a:solidFill>
                  <a:srgbClr val="FF0000"/>
                </a:solidFill>
              </a:rPr>
              <a:t>Socket </a:t>
            </a:r>
            <a:r>
              <a:rPr lang="ko-KR" altLang="en-US" sz="1300" b="1" dirty="0" smtClean="0">
                <a:solidFill>
                  <a:srgbClr val="FF0000"/>
                </a:solidFill>
              </a:rPr>
              <a:t>통신</a:t>
            </a:r>
            <a:endParaRPr lang="en-US" altLang="ko-KR" sz="1300" b="1" dirty="0">
              <a:solidFill>
                <a:srgbClr val="FF0000"/>
              </a:solidFill>
            </a:endParaRPr>
          </a:p>
        </p:txBody>
      </p:sp>
      <p:cxnSp>
        <p:nvCxnSpPr>
          <p:cNvPr id="83" name="직선 화살표 연결선 82"/>
          <p:cNvCxnSpPr/>
          <p:nvPr/>
        </p:nvCxnSpPr>
        <p:spPr>
          <a:xfrm flipH="1" flipV="1">
            <a:off x="6466030" y="3438726"/>
            <a:ext cx="1202314" cy="1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56"/>
          <p:cNvSpPr txBox="1"/>
          <p:nvPr/>
        </p:nvSpPr>
        <p:spPr>
          <a:xfrm>
            <a:off x="6371068" y="3140155"/>
            <a:ext cx="1513300" cy="288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App</a:t>
            </a: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3.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시스템 구조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(Total)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56"/>
          <p:cNvSpPr txBox="1"/>
          <p:nvPr/>
        </p:nvSpPr>
        <p:spPr>
          <a:xfrm>
            <a:off x="7386219" y="4221088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 smtClean="0">
                <a:solidFill>
                  <a:srgbClr val="C00000"/>
                </a:solidFill>
              </a:rPr>
              <a:t>Mobile</a:t>
            </a:r>
            <a:endParaRPr lang="en-US" altLang="ko-KR" b="1" dirty="0">
              <a:solidFill>
                <a:srgbClr val="C00000"/>
              </a:solidFill>
            </a:endParaRPr>
          </a:p>
        </p:txBody>
      </p:sp>
      <p:sp>
        <p:nvSpPr>
          <p:cNvPr id="21" name="TextBox 56"/>
          <p:cNvSpPr txBox="1"/>
          <p:nvPr/>
        </p:nvSpPr>
        <p:spPr>
          <a:xfrm>
            <a:off x="3849680" y="1647541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mtClean="0">
                <a:solidFill>
                  <a:srgbClr val="C00000"/>
                </a:solidFill>
              </a:rPr>
              <a:t>공유</a:t>
            </a:r>
            <a:r>
              <a:rPr lang="ko-KR" altLang="en-US" b="1">
                <a:solidFill>
                  <a:srgbClr val="C00000"/>
                </a:solidFill>
              </a:rPr>
              <a:t>기</a:t>
            </a:r>
            <a:endParaRPr lang="en-US" altLang="ko-KR" b="1" dirty="0">
              <a:solidFill>
                <a:srgbClr val="C00000"/>
              </a:solidFill>
            </a:endParaRPr>
          </a:p>
        </p:txBody>
      </p:sp>
      <p:cxnSp>
        <p:nvCxnSpPr>
          <p:cNvPr id="7" name="직선 화살표 연결선 6"/>
          <p:cNvCxnSpPr>
            <a:stCxn id="68" idx="0"/>
            <a:endCxn id="21" idx="1"/>
          </p:cNvCxnSpPr>
          <p:nvPr/>
        </p:nvCxnSpPr>
        <p:spPr>
          <a:xfrm flipV="1">
            <a:off x="1062676" y="1832207"/>
            <a:ext cx="2787004" cy="1051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 flipH="1" flipV="1">
            <a:off x="4545409" y="2014320"/>
            <a:ext cx="1359304" cy="9106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69" idx="0"/>
            <a:endCxn id="21" idx="3"/>
          </p:cNvCxnSpPr>
          <p:nvPr/>
        </p:nvCxnSpPr>
        <p:spPr>
          <a:xfrm flipH="1" flipV="1">
            <a:off x="5241138" y="1832207"/>
            <a:ext cx="2872387" cy="1051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56"/>
          <p:cNvSpPr txBox="1"/>
          <p:nvPr/>
        </p:nvSpPr>
        <p:spPr>
          <a:xfrm rot="1162512">
            <a:off x="5928473" y="2029774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56"/>
          <p:cNvSpPr txBox="1"/>
          <p:nvPr/>
        </p:nvSpPr>
        <p:spPr>
          <a:xfrm rot="20333719">
            <a:off x="1512280" y="2115574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7" name="TextBox 56"/>
          <p:cNvSpPr txBox="1"/>
          <p:nvPr/>
        </p:nvSpPr>
        <p:spPr>
          <a:xfrm rot="2004581">
            <a:off x="4704780" y="2261295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8" name="직선 화살표 연결선 37"/>
          <p:cNvCxnSpPr>
            <a:stCxn id="71" idx="0"/>
            <a:endCxn id="21" idx="2"/>
          </p:cNvCxnSpPr>
          <p:nvPr/>
        </p:nvCxnSpPr>
        <p:spPr>
          <a:xfrm flipV="1">
            <a:off x="3167279" y="2016873"/>
            <a:ext cx="1378130" cy="294404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56"/>
          <p:cNvSpPr txBox="1"/>
          <p:nvPr/>
        </p:nvSpPr>
        <p:spPr>
          <a:xfrm>
            <a:off x="3130708" y="2564904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smtClean="0">
                <a:solidFill>
                  <a:srgbClr val="FF0000"/>
                </a:solidFill>
              </a:rPr>
              <a:t>AP </a:t>
            </a:r>
            <a:r>
              <a:rPr lang="ko-KR" altLang="en-US" sz="1300" b="1" dirty="0" smtClean="0">
                <a:solidFill>
                  <a:srgbClr val="FF0000"/>
                </a:solidFill>
              </a:rPr>
              <a:t>공격</a:t>
            </a:r>
            <a:endParaRPr lang="en-US" altLang="ko-KR" sz="13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8569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오각형 13"/>
          <p:cNvSpPr/>
          <p:nvPr/>
        </p:nvSpPr>
        <p:spPr>
          <a:xfrm rot="5400000">
            <a:off x="203985" y="452199"/>
            <a:ext cx="1310633" cy="927533"/>
          </a:xfrm>
          <a:prstGeom prst="homePlate">
            <a:avLst>
              <a:gd name="adj" fmla="val 50000"/>
            </a:avLst>
          </a:prstGeom>
          <a:solidFill>
            <a:srgbClr val="E2A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1779" y="260648"/>
            <a:ext cx="3249303" cy="1143000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ko-KR" altLang="en-US" sz="4800" b="1" dirty="0">
                <a:solidFill>
                  <a:schemeClr val="dk1"/>
                </a:solidFill>
                <a:latin typeface="+mj-lt"/>
              </a:rPr>
              <a:t>목</a:t>
            </a:r>
            <a:r>
              <a:rPr lang="ko-KR" altLang="en-US" sz="48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</a:rPr>
              <a:t>차</a:t>
            </a:r>
            <a:endParaRPr lang="en-US" altLang="ko-KR" sz="4800" b="1" dirty="0">
              <a:solidFill>
                <a:schemeClr val="bg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1520" y="1844825"/>
            <a:ext cx="8640960" cy="452431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개요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프로젝트 목표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시스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템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구조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개발 환경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개발 일정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진행 사항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진행 계획</a:t>
            </a: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Q&amp;A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5" name="직선 연결선 36"/>
          <p:cNvCxnSpPr/>
          <p:nvPr/>
        </p:nvCxnSpPr>
        <p:spPr>
          <a:xfrm>
            <a:off x="251520" y="1700808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/>
          <p:cNvSpPr txBox="1"/>
          <p:nvPr/>
        </p:nvSpPr>
        <p:spPr>
          <a:xfrm>
            <a:off x="395535" y="2204864"/>
            <a:ext cx="340852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latinLnBrk="0">
              <a:buFont typeface="Wingdings"/>
              <a:buNone/>
              <a:defRPr/>
            </a:pPr>
            <a:r>
              <a:rPr lang="ko-KR" altLang="en-US" sz="1600" b="1" dirty="0">
                <a:solidFill>
                  <a:schemeClr val="bg1"/>
                </a:solidFill>
              </a:rPr>
              <a:t> 수십억 개의 상호 연결된 사물인터넷</a:t>
            </a:r>
            <a:r>
              <a:rPr lang="en-US" altLang="ko-KR" sz="1600" b="1" dirty="0">
                <a:solidFill>
                  <a:schemeClr val="bg1"/>
                </a:solidFill>
              </a:rPr>
              <a:t>(</a:t>
            </a:r>
            <a:r>
              <a:rPr lang="en-US" altLang="ko-KR" sz="1600" b="1" dirty="0" err="1">
                <a:solidFill>
                  <a:schemeClr val="bg1"/>
                </a:solidFill>
              </a:rPr>
              <a:t>IoT</a:t>
            </a:r>
            <a:r>
              <a:rPr lang="en-US" altLang="ko-KR" sz="1600" b="1" dirty="0">
                <a:solidFill>
                  <a:schemeClr val="bg1"/>
                </a:solidFill>
              </a:rPr>
              <a:t>)</a:t>
            </a:r>
            <a:r>
              <a:rPr lang="ko-KR" altLang="en-US" sz="1600" b="1" dirty="0">
                <a:solidFill>
                  <a:schemeClr val="bg1"/>
                </a:solidFill>
              </a:rPr>
              <a:t>은 차세대 인터넷으로 간주 되고 있다</a:t>
            </a:r>
            <a:r>
              <a:rPr lang="en-US" altLang="ko-KR" sz="1600" b="1" dirty="0">
                <a:solidFill>
                  <a:schemeClr val="bg1"/>
                </a:solidFill>
              </a:rPr>
              <a:t>.</a:t>
            </a:r>
          </a:p>
          <a:p>
            <a:pPr marL="0" indent="0" latinLnBrk="0">
              <a:buFont typeface="Wingdings"/>
              <a:buNone/>
              <a:defRPr/>
            </a:pPr>
            <a:r>
              <a:rPr lang="en-US" altLang="ko-KR" sz="1600" b="1" dirty="0" err="1">
                <a:solidFill>
                  <a:schemeClr val="bg1"/>
                </a:solidFill>
              </a:rPr>
              <a:t>IoT</a:t>
            </a:r>
            <a:r>
              <a:rPr lang="ko-KR" altLang="en-US" sz="1600" b="1" dirty="0">
                <a:solidFill>
                  <a:schemeClr val="bg1"/>
                </a:solidFill>
              </a:rPr>
              <a:t>에서 가장 큰 장애물 중 하나는 </a:t>
            </a:r>
            <a:r>
              <a:rPr lang="ko-KR" altLang="en-US" sz="1600" b="1" u="sng" dirty="0">
                <a:solidFill>
                  <a:srgbClr val="FF0000"/>
                </a:solidFill>
              </a:rPr>
              <a:t>인프라 보안 감지</a:t>
            </a:r>
            <a:r>
              <a:rPr lang="en-US" altLang="ko-KR" sz="1600" b="1" u="sng" dirty="0">
                <a:solidFill>
                  <a:srgbClr val="FF0000"/>
                </a:solidFill>
              </a:rPr>
              <a:t>,</a:t>
            </a:r>
            <a:r>
              <a:rPr lang="ko-KR" altLang="en-US" sz="1600" b="1" u="sng" dirty="0">
                <a:solidFill>
                  <a:srgbClr val="FF0000"/>
                </a:solidFill>
              </a:rPr>
              <a:t> 통신 네트워크 보안</a:t>
            </a:r>
            <a:r>
              <a:rPr lang="en-US" altLang="ko-KR" sz="1600" b="1" u="sng" dirty="0">
                <a:solidFill>
                  <a:srgbClr val="FF0000"/>
                </a:solidFill>
              </a:rPr>
              <a:t>,</a:t>
            </a:r>
            <a:r>
              <a:rPr lang="ko-KR" altLang="en-US" sz="1600" b="1" u="sng" dirty="0">
                <a:solidFill>
                  <a:srgbClr val="FF0000"/>
                </a:solidFill>
              </a:rPr>
              <a:t> 애플리케이션 보안 및 일반적인 시스템 보안 </a:t>
            </a:r>
            <a:r>
              <a:rPr lang="ko-KR" altLang="en-US" sz="1600" b="1" dirty="0">
                <a:solidFill>
                  <a:schemeClr val="bg1"/>
                </a:solidFill>
              </a:rPr>
              <a:t>을 비롯한 보안이다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.</a:t>
            </a:r>
            <a:endParaRPr lang="en-US" altLang="ko-KR" sz="1600" b="1" dirty="0">
              <a:solidFill>
                <a:schemeClr val="bg1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395536" y="1700808"/>
            <a:ext cx="3960440" cy="936104"/>
            <a:chOff x="395536" y="1700808"/>
            <a:chExt cx="3960440" cy="936104"/>
          </a:xfrm>
        </p:grpSpPr>
        <p:grpSp>
          <p:nvGrpSpPr>
            <p:cNvPr id="55" name="그룹 54"/>
            <p:cNvGrpSpPr/>
            <p:nvPr/>
          </p:nvGrpSpPr>
          <p:grpSpPr>
            <a:xfrm flipH="1">
              <a:off x="395536" y="2060848"/>
              <a:ext cx="3960440" cy="576064"/>
              <a:chOff x="-3772544" y="1637184"/>
              <a:chExt cx="2079848" cy="736838"/>
            </a:xfrm>
          </p:grpSpPr>
          <p:cxnSp>
            <p:nvCxnSpPr>
              <p:cNvPr id="52" name="직선 연결선 51"/>
              <p:cNvCxnSpPr/>
              <p:nvPr/>
            </p:nvCxnSpPr>
            <p:spPr>
              <a:xfrm flipV="1">
                <a:off x="-3772544" y="1637185"/>
                <a:ext cx="504056" cy="73683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 flipV="1">
                <a:off x="-3268488" y="1637184"/>
                <a:ext cx="1575792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TextBox 56"/>
            <p:cNvSpPr txBox="1"/>
            <p:nvPr/>
          </p:nvSpPr>
          <p:spPr>
            <a:xfrm>
              <a:off x="395536" y="1700808"/>
              <a:ext cx="1439614" cy="3662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rgbClr val="C00000"/>
                  </a:solidFill>
                </a:rPr>
                <a:t>Why?</a:t>
              </a:r>
            </a:p>
          </p:txBody>
        </p:sp>
      </p:grpSp>
      <p:sp>
        <p:nvSpPr>
          <p:cNvPr id="35" name="제목 1"/>
          <p:cNvSpPr>
            <a:spLocks noGrp="1"/>
          </p:cNvSpPr>
          <p:nvPr>
            <p:ph type="title"/>
          </p:nvPr>
        </p:nvSpPr>
        <p:spPr>
          <a:xfrm>
            <a:off x="251520" y="260649"/>
            <a:ext cx="8640960" cy="648072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6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1.</a:t>
            </a:r>
            <a:r>
              <a:rPr lang="ko-KR" altLang="en-US" sz="26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개요</a:t>
            </a:r>
            <a:r>
              <a:rPr lang="en-US" altLang="ko-KR" sz="26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Outline</a:t>
            </a:r>
            <a:endParaRPr lang="en-US" altLang="ko-KR" dirty="0"/>
          </a:p>
        </p:txBody>
      </p:sp>
      <p:pic>
        <p:nvPicPr>
          <p:cNvPr id="63" name="그림 6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264223" y="2349500"/>
            <a:ext cx="4546401" cy="4238327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제목 1"/>
          <p:cNvSpPr>
            <a:spLocks noGrp="1"/>
          </p:cNvSpPr>
          <p:nvPr>
            <p:ph type="title"/>
          </p:nvPr>
        </p:nvSpPr>
        <p:spPr>
          <a:xfrm>
            <a:off x="251520" y="260649"/>
            <a:ext cx="8640960" cy="648072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2.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프로젝트 목표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Project Goals</a:t>
            </a:r>
            <a:endParaRPr lang="en-US" altLang="ko-KR" dirty="0"/>
          </a:p>
        </p:txBody>
      </p:sp>
      <p:sp>
        <p:nvSpPr>
          <p:cNvPr id="18" name="TextBox 17"/>
          <p:cNvSpPr txBox="1"/>
          <p:nvPr/>
        </p:nvSpPr>
        <p:spPr>
          <a:xfrm>
            <a:off x="251520" y="1844825"/>
            <a:ext cx="8640960" cy="3970318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카메라를 활용한 </a:t>
            </a:r>
            <a:r>
              <a:rPr lang="ko-KR" altLang="en-US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웹앱으로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스마트카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제어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OWASP Top10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취약점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분석 및 대응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추가 계획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자율주행 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Smart Car(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카메라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,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초음파 센서 사용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)</a:t>
            </a: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앱을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통한 </a:t>
            </a:r>
            <a:r>
              <a:rPr lang="ko-KR" altLang="en-US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스마트카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제어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318706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System Structure(Total)</a:t>
            </a:r>
            <a:endParaRPr lang="en-US" altLang="ko-KR" dirty="0"/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963877" y="2924944"/>
            <a:ext cx="1624347" cy="1213304"/>
          </a:xfrm>
          <a:prstGeom prst="rect">
            <a:avLst/>
          </a:prstGeom>
        </p:spPr>
      </p:pic>
      <p:sp>
        <p:nvSpPr>
          <p:cNvPr id="65" name="TextBox 56"/>
          <p:cNvSpPr txBox="1"/>
          <p:nvPr/>
        </p:nvSpPr>
        <p:spPr>
          <a:xfrm>
            <a:off x="5148064" y="3937253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Web Server</a:t>
            </a:r>
            <a:br>
              <a:rPr lang="en-US" altLang="ko-KR" b="1" dirty="0">
                <a:solidFill>
                  <a:srgbClr val="C00000"/>
                </a:solidFill>
              </a:rPr>
            </a:br>
            <a:r>
              <a:rPr lang="en-US" altLang="ko-KR" b="1" dirty="0">
                <a:solidFill>
                  <a:srgbClr val="C00000"/>
                </a:solidFill>
              </a:rPr>
              <a:t>(</a:t>
            </a:r>
            <a:r>
              <a:rPr lang="en-US" altLang="ko-KR" b="1" dirty="0" err="1">
                <a:solidFill>
                  <a:srgbClr val="C00000"/>
                </a:solidFill>
              </a:rPr>
              <a:t>CentOS</a:t>
            </a:r>
            <a:r>
              <a:rPr lang="en-US" altLang="ko-KR" b="1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67" name="TextBox 56"/>
          <p:cNvSpPr txBox="1"/>
          <p:nvPr/>
        </p:nvSpPr>
        <p:spPr>
          <a:xfrm>
            <a:off x="347879" y="4149080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Smart Car</a:t>
            </a:r>
          </a:p>
        </p:txBody>
      </p:sp>
      <p:pic>
        <p:nvPicPr>
          <p:cNvPr id="68" name="그림 6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42596" y="2883524"/>
            <a:ext cx="1440160" cy="1296143"/>
          </a:xfrm>
          <a:prstGeom prst="rect">
            <a:avLst/>
          </a:prstGeom>
        </p:spPr>
      </p:pic>
      <p:pic>
        <p:nvPicPr>
          <p:cNvPr id="69" name="그림 68"/>
          <p:cNvPicPr preferRelativeResize="0"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384526" y="2883524"/>
            <a:ext cx="1457997" cy="1296000"/>
          </a:xfrm>
          <a:prstGeom prst="rect">
            <a:avLst/>
          </a:prstGeom>
        </p:spPr>
      </p:pic>
      <p:pic>
        <p:nvPicPr>
          <p:cNvPr id="71" name="그림 7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454904" y="4960919"/>
            <a:ext cx="1424749" cy="936117"/>
          </a:xfrm>
          <a:prstGeom prst="rect">
            <a:avLst/>
          </a:prstGeom>
        </p:spPr>
      </p:pic>
      <p:sp>
        <p:nvSpPr>
          <p:cNvPr id="72" name="TextBox 56"/>
          <p:cNvSpPr txBox="1"/>
          <p:nvPr/>
        </p:nvSpPr>
        <p:spPr>
          <a:xfrm>
            <a:off x="2410629" y="5945857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Hacker</a:t>
            </a:r>
            <a:br>
              <a:rPr lang="en-US" altLang="ko-KR" b="1" dirty="0">
                <a:solidFill>
                  <a:srgbClr val="C00000"/>
                </a:solidFill>
              </a:rPr>
            </a:br>
            <a:r>
              <a:rPr lang="en-US" altLang="ko-KR" b="1" dirty="0">
                <a:solidFill>
                  <a:srgbClr val="C00000"/>
                </a:solidFill>
              </a:rPr>
              <a:t>(Kali)</a:t>
            </a:r>
          </a:p>
        </p:txBody>
      </p:sp>
      <p:cxnSp>
        <p:nvCxnSpPr>
          <p:cNvPr id="74" name="직선 화살표 연결선 73"/>
          <p:cNvCxnSpPr>
            <a:endCxn id="68" idx="3"/>
          </p:cNvCxnSpPr>
          <p:nvPr/>
        </p:nvCxnSpPr>
        <p:spPr>
          <a:xfrm flipH="1">
            <a:off x="1782756" y="3531596"/>
            <a:ext cx="3582464" cy="0"/>
          </a:xfrm>
          <a:prstGeom prst="straightConnector1">
            <a:avLst/>
          </a:prstGeom>
          <a:ln>
            <a:solidFill>
              <a:schemeClr val="dk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/>
          <p:cNvCxnSpPr>
            <a:stCxn id="71" idx="0"/>
          </p:cNvCxnSpPr>
          <p:nvPr/>
        </p:nvCxnSpPr>
        <p:spPr>
          <a:xfrm flipH="1" flipV="1">
            <a:off x="3161573" y="3573016"/>
            <a:ext cx="5706" cy="138790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/>
          <p:cNvCxnSpPr>
            <a:stCxn id="71" idx="0"/>
          </p:cNvCxnSpPr>
          <p:nvPr/>
        </p:nvCxnSpPr>
        <p:spPr>
          <a:xfrm flipV="1">
            <a:off x="3167279" y="3789041"/>
            <a:ext cx="2197941" cy="117187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56"/>
          <p:cNvSpPr txBox="1"/>
          <p:nvPr/>
        </p:nvSpPr>
        <p:spPr>
          <a:xfrm rot="19911771">
            <a:off x="3734021" y="4332935"/>
            <a:ext cx="1513300" cy="489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취약점 공격</a:t>
            </a:r>
          </a:p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(</a:t>
            </a:r>
            <a:r>
              <a:rPr lang="ko-KR" altLang="en-US" sz="1300" b="1" dirty="0">
                <a:solidFill>
                  <a:srgbClr val="FF0000"/>
                </a:solidFill>
              </a:rPr>
              <a:t>권한 탈취</a:t>
            </a:r>
            <a:r>
              <a:rPr lang="en-US" altLang="ko-KR" sz="13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81" name="TextBox 56"/>
          <p:cNvSpPr txBox="1"/>
          <p:nvPr/>
        </p:nvSpPr>
        <p:spPr>
          <a:xfrm>
            <a:off x="1906572" y="4077072"/>
            <a:ext cx="1513300" cy="48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비인가 접근 </a:t>
            </a:r>
          </a:p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제어</a:t>
            </a:r>
          </a:p>
        </p:txBody>
      </p:sp>
      <p:sp>
        <p:nvSpPr>
          <p:cNvPr id="82" name="TextBox 56"/>
          <p:cNvSpPr txBox="1"/>
          <p:nvPr/>
        </p:nvSpPr>
        <p:spPr>
          <a:xfrm>
            <a:off x="2338620" y="3212976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</a:t>
            </a:r>
            <a:r>
              <a:rPr lang="en-US" altLang="ko-KR" sz="1300" b="1" dirty="0" smtClean="0">
                <a:solidFill>
                  <a:srgbClr val="FF0000"/>
                </a:solidFill>
              </a:rPr>
              <a:t>Socket </a:t>
            </a:r>
            <a:r>
              <a:rPr lang="ko-KR" altLang="en-US" sz="1300" b="1" dirty="0" smtClean="0">
                <a:solidFill>
                  <a:srgbClr val="FF0000"/>
                </a:solidFill>
              </a:rPr>
              <a:t>통신</a:t>
            </a:r>
            <a:endParaRPr lang="en-US" altLang="ko-KR" sz="1300" b="1" dirty="0">
              <a:solidFill>
                <a:srgbClr val="FF0000"/>
              </a:solidFill>
            </a:endParaRPr>
          </a:p>
        </p:txBody>
      </p:sp>
      <p:cxnSp>
        <p:nvCxnSpPr>
          <p:cNvPr id="83" name="직선 화살표 연결선 82"/>
          <p:cNvCxnSpPr/>
          <p:nvPr/>
        </p:nvCxnSpPr>
        <p:spPr>
          <a:xfrm flipH="1" flipV="1">
            <a:off x="6466030" y="3438726"/>
            <a:ext cx="1202314" cy="1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56"/>
          <p:cNvSpPr txBox="1"/>
          <p:nvPr/>
        </p:nvSpPr>
        <p:spPr>
          <a:xfrm>
            <a:off x="6371068" y="3140155"/>
            <a:ext cx="1513300" cy="288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App</a:t>
            </a: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3.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시스템 구조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(Total)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56"/>
          <p:cNvSpPr txBox="1"/>
          <p:nvPr/>
        </p:nvSpPr>
        <p:spPr>
          <a:xfrm>
            <a:off x="7386219" y="4221088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 smtClean="0">
                <a:solidFill>
                  <a:srgbClr val="C00000"/>
                </a:solidFill>
              </a:rPr>
              <a:t>Mobile</a:t>
            </a:r>
            <a:endParaRPr lang="en-US" altLang="ko-KR" b="1" dirty="0">
              <a:solidFill>
                <a:srgbClr val="C00000"/>
              </a:solidFill>
            </a:endParaRPr>
          </a:p>
        </p:txBody>
      </p:sp>
      <p:sp>
        <p:nvSpPr>
          <p:cNvPr id="21" name="TextBox 56"/>
          <p:cNvSpPr txBox="1"/>
          <p:nvPr/>
        </p:nvSpPr>
        <p:spPr>
          <a:xfrm>
            <a:off x="3849680" y="1647541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mtClean="0">
                <a:solidFill>
                  <a:srgbClr val="C00000"/>
                </a:solidFill>
              </a:rPr>
              <a:t>공유</a:t>
            </a:r>
            <a:r>
              <a:rPr lang="ko-KR" altLang="en-US" b="1">
                <a:solidFill>
                  <a:srgbClr val="C00000"/>
                </a:solidFill>
              </a:rPr>
              <a:t>기</a:t>
            </a:r>
            <a:endParaRPr lang="en-US" altLang="ko-KR" b="1" dirty="0">
              <a:solidFill>
                <a:srgbClr val="C00000"/>
              </a:solidFill>
            </a:endParaRPr>
          </a:p>
        </p:txBody>
      </p:sp>
      <p:cxnSp>
        <p:nvCxnSpPr>
          <p:cNvPr id="7" name="직선 화살표 연결선 6"/>
          <p:cNvCxnSpPr>
            <a:stCxn id="68" idx="0"/>
            <a:endCxn id="21" idx="1"/>
          </p:cNvCxnSpPr>
          <p:nvPr/>
        </p:nvCxnSpPr>
        <p:spPr>
          <a:xfrm flipV="1">
            <a:off x="1062676" y="1832207"/>
            <a:ext cx="2787004" cy="1051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 flipH="1" flipV="1">
            <a:off x="4545409" y="2014320"/>
            <a:ext cx="1359304" cy="9106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69" idx="0"/>
            <a:endCxn id="21" idx="3"/>
          </p:cNvCxnSpPr>
          <p:nvPr/>
        </p:nvCxnSpPr>
        <p:spPr>
          <a:xfrm flipH="1" flipV="1">
            <a:off x="5241138" y="1832207"/>
            <a:ext cx="2872387" cy="1051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56"/>
          <p:cNvSpPr txBox="1"/>
          <p:nvPr/>
        </p:nvSpPr>
        <p:spPr>
          <a:xfrm rot="1162512">
            <a:off x="5928473" y="2029774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56"/>
          <p:cNvSpPr txBox="1"/>
          <p:nvPr/>
        </p:nvSpPr>
        <p:spPr>
          <a:xfrm rot="20333719">
            <a:off x="1512280" y="2115574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7" name="TextBox 56"/>
          <p:cNvSpPr txBox="1"/>
          <p:nvPr/>
        </p:nvSpPr>
        <p:spPr>
          <a:xfrm rot="2004581">
            <a:off x="4704780" y="2261295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8" name="직선 화살표 연결선 37"/>
          <p:cNvCxnSpPr>
            <a:stCxn id="71" idx="0"/>
            <a:endCxn id="21" idx="2"/>
          </p:cNvCxnSpPr>
          <p:nvPr/>
        </p:nvCxnSpPr>
        <p:spPr>
          <a:xfrm flipV="1">
            <a:off x="3167279" y="2016873"/>
            <a:ext cx="1378130" cy="294404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56"/>
          <p:cNvSpPr txBox="1"/>
          <p:nvPr/>
        </p:nvSpPr>
        <p:spPr>
          <a:xfrm>
            <a:off x="3130708" y="2564904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smtClean="0">
                <a:solidFill>
                  <a:srgbClr val="FF0000"/>
                </a:solidFill>
              </a:rPr>
              <a:t>AP </a:t>
            </a:r>
            <a:r>
              <a:rPr lang="ko-KR" altLang="en-US" sz="1300" b="1" dirty="0" smtClean="0">
                <a:solidFill>
                  <a:srgbClr val="FF0000"/>
                </a:solidFill>
              </a:rPr>
              <a:t>공격</a:t>
            </a:r>
            <a:endParaRPr lang="en-US" altLang="ko-KR" sz="13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1095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System Structure(Smart Car)</a:t>
            </a:r>
            <a:endParaRPr lang="en-US" altLang="ko-KR" dirty="0"/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3.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시스템 구조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(Smart Car)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51520" y="1844824"/>
            <a:ext cx="8640960" cy="4712225"/>
            <a:chOff x="251520" y="1844824"/>
            <a:chExt cx="8640960" cy="4712225"/>
          </a:xfrm>
        </p:grpSpPr>
        <p:sp>
          <p:nvSpPr>
            <p:cNvPr id="25" name="TextBox 56"/>
            <p:cNvSpPr txBox="1"/>
            <p:nvPr/>
          </p:nvSpPr>
          <p:spPr>
            <a:xfrm>
              <a:off x="3527884" y="4031659"/>
              <a:ext cx="189471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 smtClean="0">
                  <a:solidFill>
                    <a:srgbClr val="C00000"/>
                  </a:solidFill>
                </a:rPr>
                <a:t>Main(STM32F4)</a:t>
              </a:r>
              <a:endParaRPr lang="en-US" altLang="ko-KR" sz="1600" b="1" dirty="0">
                <a:solidFill>
                  <a:srgbClr val="C00000"/>
                </a:solidFill>
              </a:endParaRPr>
            </a:p>
          </p:txBody>
        </p:sp>
        <p:sp>
          <p:nvSpPr>
            <p:cNvPr id="35" name="TextBox 56"/>
            <p:cNvSpPr txBox="1"/>
            <p:nvPr/>
          </p:nvSpPr>
          <p:spPr>
            <a:xfrm>
              <a:off x="251520" y="4031659"/>
              <a:ext cx="189471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rgbClr val="C00000"/>
                  </a:solidFill>
                </a:rPr>
                <a:t>Raspberry Pi</a:t>
              </a:r>
            </a:p>
          </p:txBody>
        </p:sp>
        <p:sp>
          <p:nvSpPr>
            <p:cNvPr id="36" name="TextBox 56"/>
            <p:cNvSpPr txBox="1"/>
            <p:nvPr/>
          </p:nvSpPr>
          <p:spPr>
            <a:xfrm>
              <a:off x="6804248" y="1844824"/>
              <a:ext cx="20882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 smtClean="0">
                  <a:solidFill>
                    <a:srgbClr val="C00000"/>
                  </a:solidFill>
                </a:rPr>
                <a:t>Front(STM32F0)</a:t>
              </a:r>
              <a:endParaRPr lang="en-US" altLang="ko-KR" sz="1600" b="1" dirty="0">
                <a:solidFill>
                  <a:srgbClr val="C00000"/>
                </a:solidFill>
              </a:endParaRPr>
            </a:p>
          </p:txBody>
        </p:sp>
        <p:sp>
          <p:nvSpPr>
            <p:cNvPr id="37" name="TextBox 56"/>
            <p:cNvSpPr txBox="1"/>
            <p:nvPr/>
          </p:nvSpPr>
          <p:spPr>
            <a:xfrm>
              <a:off x="6804248" y="6218495"/>
              <a:ext cx="20882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 smtClean="0">
                  <a:solidFill>
                    <a:srgbClr val="C00000"/>
                  </a:solidFill>
                </a:rPr>
                <a:t>Rear(STM32F0)</a:t>
              </a:r>
              <a:endParaRPr lang="en-US" altLang="ko-KR" sz="1600" b="1" dirty="0">
                <a:solidFill>
                  <a:srgbClr val="C00000"/>
                </a:solidFill>
              </a:endParaRPr>
            </a:p>
          </p:txBody>
        </p:sp>
        <p:sp>
          <p:nvSpPr>
            <p:cNvPr id="38" name="TextBox 56"/>
            <p:cNvSpPr txBox="1"/>
            <p:nvPr/>
          </p:nvSpPr>
          <p:spPr>
            <a:xfrm>
              <a:off x="6804248" y="4031659"/>
              <a:ext cx="20882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 smtClean="0">
                  <a:solidFill>
                    <a:srgbClr val="C00000"/>
                  </a:solidFill>
                </a:rPr>
                <a:t>Middle(STM32F0)</a:t>
              </a:r>
              <a:endParaRPr lang="en-US" altLang="ko-KR" sz="16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0" name="직선 화살표 연결선 9"/>
            <p:cNvCxnSpPr>
              <a:stCxn id="35" idx="3"/>
              <a:endCxn id="25" idx="1"/>
            </p:cNvCxnSpPr>
            <p:nvPr/>
          </p:nvCxnSpPr>
          <p:spPr>
            <a:xfrm>
              <a:off x="2146234" y="4200936"/>
              <a:ext cx="138165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/>
            <p:cNvCxnSpPr>
              <a:stCxn id="25" idx="3"/>
              <a:endCxn id="38" idx="1"/>
            </p:cNvCxnSpPr>
            <p:nvPr/>
          </p:nvCxnSpPr>
          <p:spPr>
            <a:xfrm>
              <a:off x="5422598" y="4200936"/>
              <a:ext cx="138165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6"/>
            <p:cNvSpPr txBox="1"/>
            <p:nvPr/>
          </p:nvSpPr>
          <p:spPr>
            <a:xfrm>
              <a:off x="2180457" y="3881075"/>
              <a:ext cx="1240258" cy="2923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300" b="1" dirty="0" smtClean="0">
                  <a:solidFill>
                    <a:srgbClr val="FF0000"/>
                  </a:solidFill>
                </a:rPr>
                <a:t>UART </a:t>
              </a:r>
              <a:r>
                <a:rPr lang="ko-KR" altLang="en-US" sz="1300" b="1" dirty="0" smtClean="0">
                  <a:solidFill>
                    <a:srgbClr val="FF0000"/>
                  </a:solidFill>
                </a:rPr>
                <a:t>통신</a:t>
              </a:r>
              <a:endParaRPr lang="en-US" altLang="ko-KR" sz="1300" b="1" dirty="0">
                <a:solidFill>
                  <a:srgbClr val="FF0000"/>
                </a:solidFill>
              </a:endParaRPr>
            </a:p>
          </p:txBody>
        </p:sp>
        <p:sp>
          <p:nvSpPr>
            <p:cNvPr id="59" name="TextBox 56"/>
            <p:cNvSpPr txBox="1"/>
            <p:nvPr/>
          </p:nvSpPr>
          <p:spPr>
            <a:xfrm>
              <a:off x="5493294" y="3881075"/>
              <a:ext cx="1240258" cy="2923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300" b="1" dirty="0" smtClean="0">
                  <a:solidFill>
                    <a:srgbClr val="FF0000"/>
                  </a:solidFill>
                </a:rPr>
                <a:t>CAN </a:t>
              </a:r>
              <a:r>
                <a:rPr lang="ko-KR" altLang="en-US" sz="1300" b="1" dirty="0" smtClean="0">
                  <a:solidFill>
                    <a:srgbClr val="FF0000"/>
                  </a:solidFill>
                </a:rPr>
                <a:t>통신</a:t>
              </a:r>
              <a:endParaRPr lang="en-US" altLang="ko-KR" sz="13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3" name="꺾인 연결선 2"/>
            <p:cNvCxnSpPr>
              <a:stCxn id="36" idx="1"/>
              <a:endCxn id="37" idx="1"/>
            </p:cNvCxnSpPr>
            <p:nvPr/>
          </p:nvCxnSpPr>
          <p:spPr>
            <a:xfrm rot="10800000" flipV="1">
              <a:off x="6804248" y="2014100"/>
              <a:ext cx="12700" cy="4373671"/>
            </a:xfrm>
            <a:prstGeom prst="bentConnector3">
              <a:avLst>
                <a:gd name="adj1" fmla="val 1800000"/>
              </a:avLst>
            </a:prstGeom>
            <a:ln w="25400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57580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6" name="표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849181"/>
              </p:ext>
            </p:extLst>
          </p:nvPr>
        </p:nvGraphicFramePr>
        <p:xfrm>
          <a:off x="250825" y="1700212"/>
          <a:ext cx="4249738" cy="489743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224831"/>
                <a:gridCol w="3024907"/>
              </a:tblGrid>
              <a:tr h="979487">
                <a:tc>
                  <a:txBody>
                    <a:bodyPr/>
                    <a:lstStyle/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dirty="0" smtClean="0">
                          <a:solidFill>
                            <a:schemeClr val="bg1"/>
                          </a:solidFill>
                        </a:rPr>
                        <a:t>OS</a:t>
                      </a:r>
                      <a:endParaRPr lang="en-US" altLang="ko-KR" sz="17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dirty="0" smtClean="0">
                          <a:solidFill>
                            <a:schemeClr val="bg1"/>
                          </a:solidFill>
                        </a:rPr>
                        <a:t>Linux(</a:t>
                      </a:r>
                      <a:r>
                        <a:rPr lang="en-US" altLang="ko-KR" sz="1700" dirty="0" err="1" smtClean="0">
                          <a:solidFill>
                            <a:schemeClr val="bg1"/>
                          </a:solidFill>
                        </a:rPr>
                        <a:t>CentOS</a:t>
                      </a:r>
                      <a:r>
                        <a:rPr lang="en-US" altLang="ko-KR" sz="17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dirty="0">
                          <a:solidFill>
                            <a:schemeClr val="bg1"/>
                          </a:solidFill>
                        </a:rPr>
                        <a:t>Linux(Kali</a:t>
                      </a:r>
                      <a:r>
                        <a:rPr lang="en-US" altLang="ko-KR" sz="170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dirty="0" smtClean="0">
                          <a:solidFill>
                            <a:schemeClr val="bg1"/>
                          </a:solidFill>
                        </a:rPr>
                        <a:t>Raspberry Pi</a:t>
                      </a:r>
                      <a:endParaRPr lang="en-US" altLang="ko-KR" sz="1700" dirty="0">
                        <a:solidFill>
                          <a:schemeClr val="bg1"/>
                        </a:solidFill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  <a:tr h="97948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SERVER</a:t>
                      </a:r>
                      <a:endParaRPr lang="en-US" altLang="ko-KR" sz="1700" b="1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Python -</a:t>
                      </a:r>
                      <a:r>
                        <a:rPr lang="en-US" altLang="ko-KR" sz="1700" b="1" baseline="0" dirty="0" smtClean="0"/>
                        <a:t> </a:t>
                      </a:r>
                      <a:r>
                        <a:rPr lang="en-US" altLang="ko-KR" sz="1700" b="1" baseline="0" dirty="0" err="1" smtClean="0"/>
                        <a:t>WebSocket</a:t>
                      </a:r>
                      <a:r>
                        <a:rPr lang="en-US" altLang="ko-KR" sz="1700" b="1" baseline="0" dirty="0" smtClean="0"/>
                        <a:t> Server</a:t>
                      </a:r>
                    </a:p>
                    <a:p>
                      <a:pPr algn="ctr">
                        <a:defRPr/>
                      </a:pPr>
                      <a:r>
                        <a:rPr lang="en-US" altLang="ko-KR" sz="1700" b="1" dirty="0" err="1" smtClean="0"/>
                        <a:t>CentOS</a:t>
                      </a:r>
                      <a:r>
                        <a:rPr lang="en-US" altLang="ko-KR" sz="1700" b="1" baseline="0" dirty="0" smtClean="0"/>
                        <a:t> - Web Server</a:t>
                      </a:r>
                      <a:endParaRPr lang="ko-KR" altLang="en-US" sz="1700" b="1" dirty="0"/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  <a:tr h="97948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err="1" smtClean="0"/>
                        <a:t>DataBase</a:t>
                      </a:r>
                      <a:endParaRPr lang="en-US" altLang="ko-KR" sz="1700" b="1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err="1" smtClean="0"/>
                        <a:t>CentOS</a:t>
                      </a:r>
                      <a:r>
                        <a:rPr lang="en-US" altLang="ko-KR" sz="1700" b="1" dirty="0" smtClean="0"/>
                        <a:t> - MySQL</a:t>
                      </a:r>
                      <a:endParaRPr lang="en-US" altLang="ko-KR" sz="1700" b="1" dirty="0"/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  <a:tr h="97948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Language</a:t>
                      </a:r>
                      <a:endParaRPr lang="en-US" altLang="ko-KR" sz="1700" b="1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Python, </a:t>
                      </a:r>
                      <a:r>
                        <a:rPr lang="en-US" altLang="ko-KR" sz="1700" b="1" dirty="0"/>
                        <a:t>C</a:t>
                      </a:r>
                      <a:r>
                        <a:rPr lang="en-US" altLang="ko-KR" sz="1700" b="1" dirty="0" smtClean="0"/>
                        <a:t>++</a:t>
                      </a:r>
                    </a:p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HTML,</a:t>
                      </a:r>
                      <a:r>
                        <a:rPr lang="en-US" altLang="ko-KR" sz="1700" b="1" baseline="0" dirty="0" smtClean="0"/>
                        <a:t> CSS, JS</a:t>
                      </a:r>
                    </a:p>
                    <a:p>
                      <a:pPr algn="ctr">
                        <a:defRPr/>
                      </a:pPr>
                      <a:r>
                        <a:rPr lang="en-US" altLang="ko-KR" sz="1700" b="1" baseline="0" dirty="0" smtClean="0"/>
                        <a:t>SQL</a:t>
                      </a:r>
                      <a:endParaRPr lang="en-US" altLang="ko-KR" sz="1700" b="1" dirty="0"/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  <a:tr h="979487">
                <a:tc>
                  <a:txBody>
                    <a:bodyPr/>
                    <a:lstStyle/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b="1" dirty="0" smtClean="0">
                          <a:solidFill>
                            <a:schemeClr val="bg1"/>
                          </a:solidFill>
                        </a:rPr>
                        <a:t>IDE</a:t>
                      </a:r>
                      <a:endParaRPr lang="en-US" altLang="ko-KR" sz="17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Python</a:t>
                      </a:r>
                      <a:r>
                        <a:rPr lang="en-US" altLang="ko-KR" sz="1700" b="1" dirty="0"/>
                        <a:t>, Eclipse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100" name="그림 9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004048" y="2132856"/>
            <a:ext cx="1296144" cy="904875"/>
          </a:xfrm>
          <a:prstGeom prst="rect">
            <a:avLst/>
          </a:prstGeom>
        </p:spPr>
      </p:pic>
      <p:pic>
        <p:nvPicPr>
          <p:cNvPr id="101" name="그림 10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984973" y="3573016"/>
            <a:ext cx="1819275" cy="1076325"/>
          </a:xfrm>
          <a:prstGeom prst="rect">
            <a:avLst/>
          </a:prstGeom>
        </p:spPr>
      </p:pic>
      <p:pic>
        <p:nvPicPr>
          <p:cNvPr id="102" name="그림 10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657156" y="2276872"/>
            <a:ext cx="2019300" cy="628650"/>
          </a:xfrm>
          <a:prstGeom prst="rect">
            <a:avLst/>
          </a:prstGeom>
        </p:spPr>
      </p:pic>
      <p:pic>
        <p:nvPicPr>
          <p:cNvPr id="103" name="그림 102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025554" y="5389885"/>
            <a:ext cx="1490662" cy="766762"/>
          </a:xfrm>
          <a:prstGeom prst="rect">
            <a:avLst/>
          </a:prstGeom>
        </p:spPr>
      </p:pic>
      <p:pic>
        <p:nvPicPr>
          <p:cNvPr id="104" name="그림 103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7092280" y="5157192"/>
            <a:ext cx="1584176" cy="1232148"/>
          </a:xfrm>
          <a:prstGeom prst="rect">
            <a:avLst/>
          </a:prstGeom>
        </p:spPr>
      </p:pic>
      <p:pic>
        <p:nvPicPr>
          <p:cNvPr id="105" name="그림 104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7327527" y="3573016"/>
            <a:ext cx="1113681" cy="1113680"/>
          </a:xfrm>
          <a:prstGeom prst="rect">
            <a:avLst/>
          </a:prstGeom>
        </p:spPr>
      </p:pic>
      <p:sp>
        <p:nvSpPr>
          <p:cNvPr id="14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4.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예상 개발환경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Development Tools</a:t>
            </a:r>
            <a:endParaRPr lang="en-US" altLang="ko-KR" dirty="0"/>
          </a:p>
        </p:txBody>
      </p:sp>
      <p:sp>
        <p:nvSpPr>
          <p:cNvPr id="90" name="직사각형 12"/>
          <p:cNvSpPr/>
          <p:nvPr/>
        </p:nvSpPr>
        <p:spPr>
          <a:xfrm>
            <a:off x="4643438" y="1700213"/>
            <a:ext cx="4249041" cy="4897437"/>
          </a:xfrm>
          <a:prstGeom prst="rect">
            <a:avLst/>
          </a:prstGeom>
          <a:noFill/>
          <a:ln w="476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5.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개발 일정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Development Schedule</a:t>
            </a:r>
            <a:endParaRPr lang="en-US" altLang="ko-KR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905479"/>
              </p:ext>
            </p:extLst>
          </p:nvPr>
        </p:nvGraphicFramePr>
        <p:xfrm>
          <a:off x="251518" y="1700213"/>
          <a:ext cx="8606107" cy="489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50"/>
                <a:gridCol w="910551"/>
                <a:gridCol w="910551"/>
                <a:gridCol w="910551"/>
                <a:gridCol w="910551"/>
                <a:gridCol w="910551"/>
                <a:gridCol w="910551"/>
                <a:gridCol w="910551"/>
              </a:tblGrid>
              <a:tr h="612180"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~5/10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~5/17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~5/24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~5/31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~6/7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~6/17</a:t>
                      </a:r>
                      <a:endParaRPr lang="ko-KR" altLang="en-US" dirty="0" smtClean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주제 기획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개발 환경 구축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 err="1" smtClean="0">
                          <a:solidFill>
                            <a:schemeClr val="bg1"/>
                          </a:solidFill>
                        </a:rPr>
                        <a:t>웹페이지</a:t>
                      </a:r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 구현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 err="1" smtClean="0">
                          <a:solidFill>
                            <a:schemeClr val="bg1"/>
                          </a:solidFill>
                        </a:rPr>
                        <a:t>스마트카</a:t>
                      </a:r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 기능 구현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smtClean="0">
                          <a:solidFill>
                            <a:schemeClr val="bg1"/>
                          </a:solidFill>
                        </a:rPr>
                        <a:t>취약점 분석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취약점 보안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smtClean="0">
                          <a:solidFill>
                            <a:schemeClr val="bg1"/>
                          </a:solidFill>
                        </a:rPr>
                        <a:t>최종 점검 및 발표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8" name="모서리가 둥근 직사각형 17"/>
          <p:cNvSpPr/>
          <p:nvPr/>
        </p:nvSpPr>
        <p:spPr>
          <a:xfrm>
            <a:off x="2555875" y="2429355"/>
            <a:ext cx="626180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2553407" y="3042834"/>
            <a:ext cx="626427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2553406" y="3656313"/>
            <a:ext cx="626427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2555875" y="4269792"/>
            <a:ext cx="6261804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2553405" y="5496750"/>
            <a:ext cx="626427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2555776" y="6110230"/>
            <a:ext cx="6261903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2553404" y="4883271"/>
            <a:ext cx="626427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2553404" y="2429355"/>
            <a:ext cx="828328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3381731" y="3042834"/>
            <a:ext cx="1833883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7029944" y="6110230"/>
            <a:ext cx="1787735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4304217" y="3656313"/>
            <a:ext cx="1818562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4304217" y="4269792"/>
            <a:ext cx="1814329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5215615" y="4883271"/>
            <a:ext cx="1814329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122779" y="5496750"/>
            <a:ext cx="1818563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6.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진행 사항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(2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주차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)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Progress </a:t>
            </a:r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251520" y="1844825"/>
            <a:ext cx="8640960" cy="424731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Python – HTML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연결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 err="1" smtClean="0">
                <a:solidFill>
                  <a:schemeClr val="bg1"/>
                </a:solidFill>
                <a:latin typeface="+mj-ea"/>
                <a:ea typeface="+mj-ea"/>
              </a:rPr>
              <a:t>Websocket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으로 통신 테스트 </a:t>
            </a: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CentOS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 Web Server – MySQL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연동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 smtClean="0">
                <a:solidFill>
                  <a:schemeClr val="bg1"/>
                </a:solidFill>
                <a:latin typeface="+mj-ea"/>
                <a:ea typeface="+mj-ea"/>
              </a:rPr>
              <a:t>php5 – MySQL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연동 확인 완료</a:t>
            </a: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Smart Car</a:t>
            </a: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연결 상태 확인 완료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>
                <a:solidFill>
                  <a:schemeClr val="bg1"/>
                </a:solidFill>
                <a:latin typeface="+mj-ea"/>
              </a:rPr>
              <a:t>Camera </a:t>
            </a: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연결 </a:t>
            </a:r>
            <a:r>
              <a:rPr lang="ko-KR" altLang="en-US" b="1" dirty="0" err="1" smtClean="0">
                <a:solidFill>
                  <a:schemeClr val="bg1"/>
                </a:solidFill>
                <a:latin typeface="+mj-ea"/>
              </a:rPr>
              <a:t>확인중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15540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451</Words>
  <Application>Microsoft Office PowerPoint</Application>
  <PresentationFormat>화면 슬라이드 쇼(4:3)</PresentationFormat>
  <Paragraphs>157</Paragraphs>
  <Slides>15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굴림</vt:lpstr>
      <vt:lpstr>Arial</vt:lpstr>
      <vt:lpstr>210 콤퓨타세탁 L</vt:lpstr>
      <vt:lpstr>Arial Unicode MS</vt:lpstr>
      <vt:lpstr>Wingdings</vt:lpstr>
      <vt:lpstr>맑은 고딕</vt:lpstr>
      <vt:lpstr>Office 테마</vt:lpstr>
      <vt:lpstr>PowerPoint 프레젠테이션</vt:lpstr>
      <vt:lpstr>목차</vt:lpstr>
      <vt:lpstr>1. 개요 </vt:lpstr>
      <vt:lpstr>2. 프로젝트 목표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Owner</dc:creator>
  <cp:lastModifiedBy>구관현</cp:lastModifiedBy>
  <cp:revision>280</cp:revision>
  <dcterms:created xsi:type="dcterms:W3CDTF">2015-11-25T05:02:13Z</dcterms:created>
  <dcterms:modified xsi:type="dcterms:W3CDTF">2019-05-13T05:06:45Z</dcterms:modified>
  <cp:version>1000.0000.01</cp:version>
</cp:coreProperties>
</file>

<file path=docProps/thumbnail.jpeg>
</file>